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256" r:id="rId2"/>
    <p:sldId id="491" r:id="rId3"/>
    <p:sldId id="493" r:id="rId4"/>
    <p:sldId id="494" r:id="rId5"/>
    <p:sldId id="495" r:id="rId6"/>
    <p:sldId id="489" r:id="rId7"/>
  </p:sldIdLst>
  <p:sldSz cx="9144000" cy="6858000" type="screen4x3"/>
  <p:notesSz cx="6735763" cy="98663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70" autoAdjust="0"/>
  </p:normalViewPr>
  <p:slideViewPr>
    <p:cSldViewPr>
      <p:cViewPr>
        <p:scale>
          <a:sx n="66" d="100"/>
          <a:sy n="66" d="100"/>
        </p:scale>
        <p:origin x="-1422"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wrap="square" lIns="93287" tIns="46644" rIns="93287" bIns="46644" numCol="1" anchor="t" anchorCtr="0" compatLnSpc="1">
            <a:prstTxWarp prst="textNoShape">
              <a:avLst/>
            </a:prstTxWarp>
          </a:bodyPr>
          <a:lstStyle>
            <a:lvl1pPr>
              <a:defRPr sz="1200" smtClean="0">
                <a:latin typeface="Calibri" pitchFamily="34" charset="0"/>
              </a:defRPr>
            </a:lvl1pPr>
          </a:lstStyle>
          <a:p>
            <a:pPr>
              <a:defRPr/>
            </a:pPr>
            <a:endParaRPr lang="en-US" dirty="0"/>
          </a:p>
        </p:txBody>
      </p:sp>
      <p:sp>
        <p:nvSpPr>
          <p:cNvPr id="3" name="Date Placeholder 2"/>
          <p:cNvSpPr>
            <a:spLocks noGrp="1"/>
          </p:cNvSpPr>
          <p:nvPr>
            <p:ph type="dt" sz="quarter" idx="1"/>
          </p:nvPr>
        </p:nvSpPr>
        <p:spPr>
          <a:xfrm>
            <a:off x="3814763" y="0"/>
            <a:ext cx="2919412" cy="493713"/>
          </a:xfrm>
          <a:prstGeom prst="rect">
            <a:avLst/>
          </a:prstGeom>
        </p:spPr>
        <p:txBody>
          <a:bodyPr vert="horz" wrap="square" lIns="93287" tIns="46644" rIns="93287" bIns="46644" numCol="1" anchor="t" anchorCtr="0" compatLnSpc="1">
            <a:prstTxWarp prst="textNoShape">
              <a:avLst/>
            </a:prstTxWarp>
          </a:bodyPr>
          <a:lstStyle>
            <a:lvl1pPr algn="r">
              <a:defRPr sz="1200" smtClean="0">
                <a:latin typeface="Calibri" pitchFamily="34" charset="0"/>
              </a:defRPr>
            </a:lvl1pPr>
          </a:lstStyle>
          <a:p>
            <a:pPr>
              <a:defRPr/>
            </a:pPr>
            <a:fld id="{A21CDE89-8BB7-4C9A-91C0-5E1A553D251B}" type="datetimeFigureOut">
              <a:rPr lang="en-US"/>
              <a:pPr>
                <a:defRPr/>
              </a:pPr>
              <a:t>11/16/2015</a:t>
            </a:fld>
            <a:endParaRPr lang="en-US" dirty="0"/>
          </a:p>
        </p:txBody>
      </p:sp>
      <p:sp>
        <p:nvSpPr>
          <p:cNvPr id="4" name="Footer Placeholder 3"/>
          <p:cNvSpPr>
            <a:spLocks noGrp="1"/>
          </p:cNvSpPr>
          <p:nvPr>
            <p:ph type="ftr" sz="quarter" idx="2"/>
          </p:nvPr>
        </p:nvSpPr>
        <p:spPr>
          <a:xfrm>
            <a:off x="0" y="9371013"/>
            <a:ext cx="2919413" cy="493712"/>
          </a:xfrm>
          <a:prstGeom prst="rect">
            <a:avLst/>
          </a:prstGeom>
        </p:spPr>
        <p:txBody>
          <a:bodyPr vert="horz" wrap="square" lIns="93287" tIns="46644" rIns="93287" bIns="46644" numCol="1" anchor="b" anchorCtr="0" compatLnSpc="1">
            <a:prstTxWarp prst="textNoShape">
              <a:avLst/>
            </a:prstTxWarp>
          </a:bodyPr>
          <a:lstStyle>
            <a:lvl1pPr>
              <a:defRPr sz="1200" smtClean="0">
                <a:latin typeface="Calibri" pitchFamily="34" charset="0"/>
              </a:defRPr>
            </a:lvl1pPr>
          </a:lstStyle>
          <a:p>
            <a:pPr>
              <a:defRPr/>
            </a:pPr>
            <a:endParaRPr lang="en-US" dirty="0"/>
          </a:p>
        </p:txBody>
      </p:sp>
      <p:sp>
        <p:nvSpPr>
          <p:cNvPr id="5" name="Slide Number Placeholder 4"/>
          <p:cNvSpPr>
            <a:spLocks noGrp="1"/>
          </p:cNvSpPr>
          <p:nvPr>
            <p:ph type="sldNum" sz="quarter" idx="3"/>
          </p:nvPr>
        </p:nvSpPr>
        <p:spPr>
          <a:xfrm>
            <a:off x="3814763" y="9371013"/>
            <a:ext cx="2919412" cy="493712"/>
          </a:xfrm>
          <a:prstGeom prst="rect">
            <a:avLst/>
          </a:prstGeom>
        </p:spPr>
        <p:txBody>
          <a:bodyPr vert="horz" wrap="square" lIns="93287" tIns="46644" rIns="93287" bIns="46644" numCol="1" anchor="b" anchorCtr="0" compatLnSpc="1">
            <a:prstTxWarp prst="textNoShape">
              <a:avLst/>
            </a:prstTxWarp>
          </a:bodyPr>
          <a:lstStyle>
            <a:lvl1pPr algn="r">
              <a:defRPr sz="1200" smtClean="0">
                <a:latin typeface="Calibri" pitchFamily="34" charset="0"/>
              </a:defRPr>
            </a:lvl1pPr>
          </a:lstStyle>
          <a:p>
            <a:pPr>
              <a:defRPr/>
            </a:pPr>
            <a:fld id="{AE4816BC-51B8-4744-96BF-C5DB02DBC0D5}"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wrap="square" lIns="93287" tIns="46644" rIns="93287" bIns="46644" numCol="1" anchor="t" anchorCtr="0" compatLnSpc="1">
            <a:prstTxWarp prst="textNoShape">
              <a:avLst/>
            </a:prstTxWarp>
          </a:bodyPr>
          <a:lstStyle>
            <a:lvl1pPr>
              <a:defRPr sz="1200" smtClean="0">
                <a:latin typeface="Calibri" pitchFamily="34" charset="0"/>
              </a:defRPr>
            </a:lvl1pPr>
          </a:lstStyle>
          <a:p>
            <a:pPr>
              <a:defRPr/>
            </a:pPr>
            <a:endParaRPr lang="en-US" dirty="0"/>
          </a:p>
        </p:txBody>
      </p:sp>
      <p:sp>
        <p:nvSpPr>
          <p:cNvPr id="3" name="Date Placeholder 2"/>
          <p:cNvSpPr>
            <a:spLocks noGrp="1"/>
          </p:cNvSpPr>
          <p:nvPr>
            <p:ph type="dt" idx="1"/>
          </p:nvPr>
        </p:nvSpPr>
        <p:spPr>
          <a:xfrm>
            <a:off x="3814763" y="0"/>
            <a:ext cx="2919412" cy="493713"/>
          </a:xfrm>
          <a:prstGeom prst="rect">
            <a:avLst/>
          </a:prstGeom>
        </p:spPr>
        <p:txBody>
          <a:bodyPr vert="horz" wrap="square" lIns="93287" tIns="46644" rIns="93287" bIns="46644" numCol="1" anchor="t" anchorCtr="0" compatLnSpc="1">
            <a:prstTxWarp prst="textNoShape">
              <a:avLst/>
            </a:prstTxWarp>
          </a:bodyPr>
          <a:lstStyle>
            <a:lvl1pPr algn="r">
              <a:defRPr sz="1200" smtClean="0">
                <a:latin typeface="Calibri" pitchFamily="34" charset="0"/>
              </a:defRPr>
            </a:lvl1pPr>
          </a:lstStyle>
          <a:p>
            <a:pPr>
              <a:defRPr/>
            </a:pPr>
            <a:fld id="{05584F84-850B-4E00-8DCF-DCE51D86FB57}" type="datetimeFigureOut">
              <a:rPr lang="en-US"/>
              <a:pPr>
                <a:defRPr/>
              </a:pPr>
              <a:t>11/16/2015</a:t>
            </a:fld>
            <a:endParaRPr lang="en-US"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3287" tIns="46644" rIns="93287" bIns="46644" rtlCol="0" anchor="ctr"/>
          <a:lstStyle/>
          <a:p>
            <a:pPr lvl="0"/>
            <a:endParaRPr lang="en-US" noProof="0" dirty="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3287" tIns="46644" rIns="93287" bIns="4664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wrap="square" lIns="93287" tIns="46644" rIns="93287" bIns="46644" numCol="1" anchor="b" anchorCtr="0" compatLnSpc="1">
            <a:prstTxWarp prst="textNoShape">
              <a:avLst/>
            </a:prstTxWarp>
          </a:bodyPr>
          <a:lstStyle>
            <a:lvl1pPr>
              <a:defRPr sz="1200" smtClean="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wrap="square" lIns="93287" tIns="46644" rIns="93287" bIns="46644" numCol="1" anchor="b" anchorCtr="0" compatLnSpc="1">
            <a:prstTxWarp prst="textNoShape">
              <a:avLst/>
            </a:prstTxWarp>
          </a:bodyPr>
          <a:lstStyle>
            <a:lvl1pPr algn="r">
              <a:defRPr sz="1200" smtClean="0">
                <a:latin typeface="Calibri" pitchFamily="34" charset="0"/>
              </a:defRPr>
            </a:lvl1pPr>
          </a:lstStyle>
          <a:p>
            <a:pPr>
              <a:defRPr/>
            </a:pPr>
            <a:fld id="{8461EA04-03AA-4730-B7DD-D2898C303DF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18436" name="Slide Number Placeholder 3"/>
          <p:cNvSpPr>
            <a:spLocks noGrp="1"/>
          </p:cNvSpPr>
          <p:nvPr>
            <p:ph type="sldNum" sz="quarter" idx="5"/>
          </p:nvPr>
        </p:nvSpPr>
        <p:spPr bwMode="auto">
          <a:noFill/>
          <a:ln>
            <a:miter lim="800000"/>
            <a:headEnd/>
            <a:tailEnd/>
          </a:ln>
        </p:spPr>
        <p:txBody>
          <a:bodyPr/>
          <a:lstStyle/>
          <a:p>
            <a:fld id="{11DA2776-F7F3-44D5-9D17-632B739A294C}" type="slidenum">
              <a:rPr lang="en-US"/>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8461EA04-03AA-4730-B7DD-D2898C303DFD}"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noFill/>
          <a:ln>
            <a:miter lim="800000"/>
            <a:headEnd/>
            <a:tailEnd/>
          </a:ln>
        </p:spPr>
        <p:txBody>
          <a:bodyPr/>
          <a:lstStyle/>
          <a:p>
            <a:fld id="{D5AE5E0B-7E1D-4673-BFD2-F945E8C0897F}" type="slidenum">
              <a:rPr lang="en-US"/>
              <a:pPr/>
              <a:t>6</a:t>
            </a:fld>
            <a:endParaRPr lang="en-US" dirty="0"/>
          </a:p>
        </p:txBody>
      </p:sp>
      <p:sp>
        <p:nvSpPr>
          <p:cNvPr id="204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04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b="1"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1"/>
            <a:ext cx="7772400" cy="1371600"/>
          </a:xfrm>
        </p:spPr>
        <p:txBody>
          <a:bodyPr>
            <a:normAutofit/>
          </a:bodyPr>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a:off x="685800" y="3810000"/>
            <a:ext cx="4114800" cy="1295400"/>
          </a:xfrm>
        </p:spPr>
        <p:txBody>
          <a:bodyPr anchor="ct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n-US" dirty="0"/>
              <a:t>Copyright © 2012 Prometric. All rights reserved.</a:t>
            </a:r>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n-US" dirty="0"/>
              <a:t>Copyright © 2012 Prometric. All rights reserved.</a:t>
            </a:r>
          </a:p>
        </p:txBody>
      </p:sp>
      <p:sp>
        <p:nvSpPr>
          <p:cNvPr id="5" name="Slide Number Placeholder 5"/>
          <p:cNvSpPr>
            <a:spLocks noGrp="1"/>
          </p:cNvSpPr>
          <p:nvPr>
            <p:ph type="sldNum" sz="quarter" idx="11"/>
          </p:nvPr>
        </p:nvSpPr>
        <p:spPr/>
        <p:txBody>
          <a:bodyPr/>
          <a:lstStyle>
            <a:lvl1pPr>
              <a:defRPr/>
            </a:lvl1pPr>
          </a:lstStyle>
          <a:p>
            <a:pPr>
              <a:defRPr/>
            </a:pPr>
            <a:fld id="{46553833-FE36-4418-9CF6-3EF0EAC7D540}" type="slidenum">
              <a:rPr lang="en-US"/>
              <a:pPr>
                <a:defRPr/>
              </a:pPr>
              <a:t>‹#›</a:t>
            </a:fld>
            <a:endParaRPr lang="en-US" dirty="0"/>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252787"/>
            <a:ext cx="7772400" cy="1362075"/>
          </a:xfrm>
        </p:spPr>
        <p:txBody>
          <a:bodyPr>
            <a:normAutofit/>
          </a:bodyPr>
          <a:lstStyle>
            <a:lvl1pPr algn="l">
              <a:defRPr sz="32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1752600"/>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r>
              <a:rPr lang="en-US" dirty="0"/>
              <a:t>Copyright © 2012 Prometric. All rights reserved.</a:t>
            </a:r>
          </a:p>
        </p:txBody>
      </p:sp>
      <p:sp>
        <p:nvSpPr>
          <p:cNvPr id="5" name="Slide Number Placeholder 5"/>
          <p:cNvSpPr>
            <a:spLocks noGrp="1"/>
          </p:cNvSpPr>
          <p:nvPr>
            <p:ph type="sldNum" sz="quarter" idx="11"/>
          </p:nvPr>
        </p:nvSpPr>
        <p:spPr/>
        <p:txBody>
          <a:bodyPr/>
          <a:lstStyle>
            <a:lvl1pPr>
              <a:defRPr/>
            </a:lvl1pPr>
          </a:lstStyle>
          <a:p>
            <a:pPr>
              <a:defRPr/>
            </a:pPr>
            <a:fld id="{86656896-8AAB-4F5D-A23F-D8745A0A1822}" type="slidenum">
              <a:rPr lang="en-US"/>
              <a:pPr>
                <a:defRPr/>
              </a:pPr>
              <a:t>‹#›</a:t>
            </a:fld>
            <a:endParaRPr lang="en-US" dirty="0"/>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4"/>
          <p:cNvSpPr>
            <a:spLocks noGrp="1"/>
          </p:cNvSpPr>
          <p:nvPr>
            <p:ph type="ftr" sz="quarter" idx="10"/>
          </p:nvPr>
        </p:nvSpPr>
        <p:spPr/>
        <p:txBody>
          <a:bodyPr/>
          <a:lstStyle>
            <a:lvl1pPr>
              <a:defRPr/>
            </a:lvl1pPr>
          </a:lstStyle>
          <a:p>
            <a:pPr>
              <a:defRPr/>
            </a:pPr>
            <a:r>
              <a:rPr lang="en-US" dirty="0"/>
              <a:t>Copyright © 2012 Prometric. All rights reserved.</a:t>
            </a:r>
          </a:p>
        </p:txBody>
      </p:sp>
      <p:sp>
        <p:nvSpPr>
          <p:cNvPr id="4" name="Slide Number Placeholder 5"/>
          <p:cNvSpPr>
            <a:spLocks noGrp="1"/>
          </p:cNvSpPr>
          <p:nvPr>
            <p:ph type="sldNum" sz="quarter" idx="11"/>
          </p:nvPr>
        </p:nvSpPr>
        <p:spPr/>
        <p:txBody>
          <a:bodyPr/>
          <a:lstStyle>
            <a:lvl1pPr>
              <a:defRPr/>
            </a:lvl1pPr>
          </a:lstStyle>
          <a:p>
            <a:pPr>
              <a:defRPr/>
            </a:pPr>
            <a:fld id="{AC1EAF2E-5D8F-4FF3-A50F-9CBA95A54C35}" type="slidenum">
              <a:rPr lang="en-US"/>
              <a:pPr>
                <a:defRPr/>
              </a:pPr>
              <a:t>‹#›</a:t>
            </a:fld>
            <a:endParaRPr lang="en-US" dirty="0"/>
          </a:p>
        </p:txBody>
      </p: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r>
              <a:rPr lang="en-US" dirty="0"/>
              <a:t>Copyright © 2012 Prometric. All rights reserved.</a:t>
            </a:r>
          </a:p>
        </p:txBody>
      </p:sp>
      <p:sp>
        <p:nvSpPr>
          <p:cNvPr id="3" name="Slide Number Placeholder 5"/>
          <p:cNvSpPr>
            <a:spLocks noGrp="1"/>
          </p:cNvSpPr>
          <p:nvPr>
            <p:ph type="sldNum" sz="quarter" idx="11"/>
          </p:nvPr>
        </p:nvSpPr>
        <p:spPr/>
        <p:txBody>
          <a:bodyPr/>
          <a:lstStyle>
            <a:lvl1pPr>
              <a:defRPr/>
            </a:lvl1pPr>
          </a:lstStyle>
          <a:p>
            <a:pPr>
              <a:defRPr/>
            </a:pPr>
            <a:fld id="{8AB5811F-2435-4BEE-8F68-6E57DD22660D}" type="slidenum">
              <a:rPr lang="en-US"/>
              <a:pPr>
                <a:defRPr/>
              </a:pPr>
              <a:t>‹#›</a:t>
            </a:fld>
            <a:endParaRPr lang="en-US" dirty="0"/>
          </a:p>
        </p:txBody>
      </p:sp>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6096000" cy="792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219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 name="Footer Placeholder 4"/>
          <p:cNvSpPr>
            <a:spLocks noGrp="1"/>
          </p:cNvSpPr>
          <p:nvPr>
            <p:ph type="ftr" sz="quarter" idx="3"/>
          </p:nvPr>
        </p:nvSpPr>
        <p:spPr>
          <a:xfrm>
            <a:off x="457200" y="6316663"/>
            <a:ext cx="2133600" cy="273050"/>
          </a:xfrm>
          <a:prstGeom prst="rect">
            <a:avLst/>
          </a:prstGeom>
          <a:noFill/>
        </p:spPr>
        <p:txBody>
          <a:bodyPr vert="horz" lIns="91440" tIns="45720" rIns="91440" bIns="45720" rtlCol="0" anchor="ctr"/>
          <a:lstStyle>
            <a:lvl1pPr algn="l" fontAlgn="auto">
              <a:spcBef>
                <a:spcPts val="0"/>
              </a:spcBef>
              <a:spcAft>
                <a:spcPts val="0"/>
              </a:spcAft>
              <a:defRPr sz="700">
                <a:solidFill>
                  <a:schemeClr val="bg1">
                    <a:lumMod val="65000"/>
                  </a:schemeClr>
                </a:solidFill>
                <a:latin typeface="+mn-lt"/>
                <a:cs typeface="+mn-cs"/>
              </a:defRPr>
            </a:lvl1pPr>
          </a:lstStyle>
          <a:p>
            <a:pPr>
              <a:defRPr/>
            </a:pPr>
            <a:r>
              <a:rPr lang="en-US" dirty="0"/>
              <a:t>Copyright © 2012 Prometric. All rights reserved.</a:t>
            </a:r>
          </a:p>
        </p:txBody>
      </p:sp>
      <p:sp>
        <p:nvSpPr>
          <p:cNvPr id="6" name="Slide Number Placeholder 5"/>
          <p:cNvSpPr>
            <a:spLocks noGrp="1"/>
          </p:cNvSpPr>
          <p:nvPr>
            <p:ph type="sldNum" sz="quarter" idx="4"/>
          </p:nvPr>
        </p:nvSpPr>
        <p:spPr>
          <a:xfrm>
            <a:off x="8001000" y="6340475"/>
            <a:ext cx="982663"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chemeClr val="bg2"/>
                </a:solidFill>
              </a:defRPr>
            </a:lvl1pPr>
          </a:lstStyle>
          <a:p>
            <a:pPr>
              <a:defRPr/>
            </a:pPr>
            <a:fld id="{7FBAF315-9F31-497D-A3E1-63168FBF4CC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19" r:id="rId1"/>
    <p:sldLayoutId id="2147483715" r:id="rId2"/>
    <p:sldLayoutId id="2147483716" r:id="rId3"/>
    <p:sldLayoutId id="2147483717" r:id="rId4"/>
    <p:sldLayoutId id="2147483718" r:id="rId5"/>
  </p:sldLayoutIdLst>
  <p:transition spd="med">
    <p:wipe dir="d"/>
  </p:transition>
  <p:hf hdr="0" ftr="0" dt="0"/>
  <p:txStyles>
    <p:titleStyle>
      <a:lvl1pPr algn="l" rtl="0" eaLnBrk="0" fontAlgn="base" hangingPunct="0">
        <a:spcBef>
          <a:spcPct val="0"/>
        </a:spcBef>
        <a:spcAft>
          <a:spcPct val="0"/>
        </a:spcAft>
        <a:defRPr sz="2000" b="1" kern="1200">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fontAlgn="base">
        <a:spcBef>
          <a:spcPct val="0"/>
        </a:spcBef>
        <a:spcAft>
          <a:spcPct val="0"/>
        </a:spcAft>
        <a:defRPr sz="2000" b="1">
          <a:solidFill>
            <a:schemeClr val="tx2"/>
          </a:solidFill>
          <a:latin typeface="Arial" charset="0"/>
        </a:defRPr>
      </a:lvl6pPr>
      <a:lvl7pPr marL="914400" algn="l" rtl="0" fontAlgn="base">
        <a:spcBef>
          <a:spcPct val="0"/>
        </a:spcBef>
        <a:spcAft>
          <a:spcPct val="0"/>
        </a:spcAft>
        <a:defRPr sz="2000" b="1">
          <a:solidFill>
            <a:schemeClr val="tx2"/>
          </a:solidFill>
          <a:latin typeface="Arial" charset="0"/>
        </a:defRPr>
      </a:lvl7pPr>
      <a:lvl8pPr marL="1371600" algn="l" rtl="0" fontAlgn="base">
        <a:spcBef>
          <a:spcPct val="0"/>
        </a:spcBef>
        <a:spcAft>
          <a:spcPct val="0"/>
        </a:spcAft>
        <a:defRPr sz="2000" b="1">
          <a:solidFill>
            <a:schemeClr val="tx2"/>
          </a:solidFill>
          <a:latin typeface="Arial" charset="0"/>
        </a:defRPr>
      </a:lvl8pPr>
      <a:lvl9pPr marL="1828800" algn="l" rtl="0" fontAlgn="base">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lr>
          <a:srgbClr val="B6B261"/>
        </a:buClr>
        <a:buFont typeface="Arial" charset="0"/>
        <a:buChar char="+"/>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2438400"/>
            <a:ext cx="7772400" cy="1371600"/>
          </a:xfrm>
        </p:spPr>
        <p:txBody>
          <a:bodyPr/>
          <a:lstStyle/>
          <a:p>
            <a:pPr eaLnBrk="1" hangingPunct="1"/>
            <a:r>
              <a:rPr lang="en-US" dirty="0" smtClean="0"/>
              <a:t>High Quality Items for High Stake Tests</a:t>
            </a:r>
          </a:p>
        </p:txBody>
      </p:sp>
      <p:sp>
        <p:nvSpPr>
          <p:cNvPr id="3" name="Subtitle 2"/>
          <p:cNvSpPr>
            <a:spLocks noGrp="1"/>
          </p:cNvSpPr>
          <p:nvPr>
            <p:ph type="subTitle" idx="1"/>
          </p:nvPr>
        </p:nvSpPr>
        <p:spPr/>
        <p:txBody>
          <a:bodyPr rtlCol="0">
            <a:normAutofit/>
          </a:bodyPr>
          <a:lstStyle/>
          <a:p>
            <a:pPr eaLnBrk="1" fontAlgn="auto" hangingPunct="1">
              <a:spcAft>
                <a:spcPts val="0"/>
              </a:spcAft>
              <a:buClr>
                <a:schemeClr val="bg2">
                  <a:lumMod val="75000"/>
                </a:schemeClr>
              </a:buClr>
              <a:buFont typeface="Arial" pitchFamily="34" charset="0"/>
              <a:buNone/>
              <a:defRPr/>
            </a:pPr>
            <a:r>
              <a:rPr lang="en-US" dirty="0" smtClean="0"/>
              <a:t>Delhi, 20 November, 2015</a:t>
            </a:r>
            <a:endParaRPr lang="en-US" dirty="0"/>
          </a:p>
        </p:txBody>
      </p:sp>
    </p:spTree>
  </p:cSld>
  <p:clrMapOvr>
    <a:masterClrMapping/>
  </p:clrMapOvr>
  <p:transition spd="med">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609600"/>
            <a:ext cx="7924800" cy="533400"/>
          </a:xfrm>
        </p:spPr>
        <p:txBody>
          <a:bodyPr/>
          <a:lstStyle/>
          <a:p>
            <a:pPr eaLnBrk="1" hangingPunct="1"/>
            <a:r>
              <a:rPr lang="en-US" dirty="0" smtClean="0"/>
              <a:t>Consequences of using flawed test items</a:t>
            </a:r>
          </a:p>
        </p:txBody>
      </p:sp>
      <p:sp>
        <p:nvSpPr>
          <p:cNvPr id="661510" name="Rectangle 6"/>
          <p:cNvSpPr>
            <a:spLocks noChangeArrowheads="1"/>
          </p:cNvSpPr>
          <p:nvPr/>
        </p:nvSpPr>
        <p:spPr bwMode="auto">
          <a:xfrm>
            <a:off x="457200" y="5105400"/>
            <a:ext cx="8153400" cy="1219200"/>
          </a:xfrm>
          <a:prstGeom prst="rect">
            <a:avLst/>
          </a:prstGeom>
          <a:solidFill>
            <a:srgbClr val="000080"/>
          </a:solidFill>
          <a:ln w="9525" algn="ctr">
            <a:noFill/>
            <a:miter lim="800000"/>
            <a:headEnd/>
            <a:tailEnd/>
          </a:ln>
          <a:effectLst>
            <a:outerShdw dist="17961" dir="2700000" algn="ctr" rotWithShape="0">
              <a:schemeClr val="bg2">
                <a:alpha val="50000"/>
              </a:schemeClr>
            </a:outerShdw>
          </a:effectLst>
        </p:spPr>
        <p:txBody>
          <a:bodyPr anchor="ctr"/>
          <a:lstStyle/>
          <a:p>
            <a:r>
              <a:rPr lang="en-US" dirty="0" smtClean="0">
                <a:solidFill>
                  <a:schemeClr val="bg1"/>
                </a:solidFill>
              </a:rPr>
              <a:t>It has been shown that flawed items are up to 15 percentage points more difficult than standard items testing the same content, with the median passing rates about 3.5 percentage points more difficult than standard items.</a:t>
            </a:r>
            <a:endParaRPr lang="en-US" dirty="0">
              <a:solidFill>
                <a:schemeClr val="bg1"/>
              </a:solidFill>
            </a:endParaRPr>
          </a:p>
        </p:txBody>
      </p:sp>
      <p:sp>
        <p:nvSpPr>
          <p:cNvPr id="6150" name="Rectangle 9"/>
          <p:cNvSpPr>
            <a:spLocks noChangeArrowheads="1"/>
          </p:cNvSpPr>
          <p:nvPr/>
        </p:nvSpPr>
        <p:spPr bwMode="auto">
          <a:xfrm>
            <a:off x="3200400" y="1219200"/>
            <a:ext cx="5638800" cy="369888"/>
          </a:xfrm>
          <a:prstGeom prst="rect">
            <a:avLst/>
          </a:prstGeom>
          <a:noFill/>
          <a:ln w="9525">
            <a:noFill/>
            <a:miter lim="800000"/>
            <a:headEnd/>
            <a:tailEnd/>
          </a:ln>
        </p:spPr>
        <p:txBody>
          <a:bodyPr>
            <a:spAutoFit/>
          </a:bodyPr>
          <a:lstStyle/>
          <a:p>
            <a:endParaRPr lang="en-GB" b="1" dirty="0"/>
          </a:p>
        </p:txBody>
      </p:sp>
      <p:sp>
        <p:nvSpPr>
          <p:cNvPr id="6151" name="Rectangle 10"/>
          <p:cNvSpPr>
            <a:spLocks noChangeArrowheads="1"/>
          </p:cNvSpPr>
          <p:nvPr/>
        </p:nvSpPr>
        <p:spPr bwMode="auto">
          <a:xfrm>
            <a:off x="457200" y="1143001"/>
            <a:ext cx="8382000" cy="3293209"/>
          </a:xfrm>
          <a:prstGeom prst="rect">
            <a:avLst/>
          </a:prstGeom>
          <a:noFill/>
          <a:ln w="9525">
            <a:noFill/>
            <a:miter lim="800000"/>
            <a:headEnd/>
            <a:tailEnd/>
          </a:ln>
        </p:spPr>
        <p:txBody>
          <a:bodyPr wrap="square">
            <a:spAutoFit/>
          </a:bodyPr>
          <a:lstStyle/>
          <a:p>
            <a:r>
              <a:rPr lang="en-US" dirty="0" smtClean="0"/>
              <a:t>High-stakes decisions are based on test </a:t>
            </a:r>
            <a:r>
              <a:rPr lang="en-US" dirty="0" smtClean="0"/>
              <a:t> performance </a:t>
            </a:r>
            <a:r>
              <a:rPr lang="en-US" dirty="0" smtClean="0"/>
              <a:t>on a sample of items.</a:t>
            </a:r>
          </a:p>
          <a:p>
            <a:endParaRPr lang="en-US" dirty="0" smtClean="0"/>
          </a:p>
          <a:p>
            <a:r>
              <a:rPr lang="en-US" dirty="0" smtClean="0"/>
              <a:t>The quality and effectiveness of test </a:t>
            </a:r>
            <a:r>
              <a:rPr lang="en-US" dirty="0" smtClean="0"/>
              <a:t>items is </a:t>
            </a:r>
            <a:r>
              <a:rPr lang="en-US" dirty="0" smtClean="0"/>
              <a:t>determining factor of the quality of test. </a:t>
            </a:r>
          </a:p>
          <a:p>
            <a:endParaRPr lang="en-US" dirty="0" smtClean="0"/>
          </a:p>
          <a:p>
            <a:r>
              <a:rPr lang="en-US" dirty="0" smtClean="0"/>
              <a:t>The world is awash in poorly written </a:t>
            </a:r>
            <a:r>
              <a:rPr lang="en-US" dirty="0" smtClean="0"/>
              <a:t>items</a:t>
            </a:r>
            <a:r>
              <a:rPr lang="en-US" dirty="0" smtClean="0"/>
              <a:t>.</a:t>
            </a:r>
          </a:p>
          <a:p>
            <a:pPr>
              <a:spcAft>
                <a:spcPts val="1200"/>
              </a:spcAft>
            </a:pPr>
            <a:r>
              <a:rPr lang="en-US" dirty="0" smtClean="0"/>
              <a:t>			</a:t>
            </a:r>
          </a:p>
          <a:p>
            <a:pPr lvl="1">
              <a:buFontTx/>
              <a:buChar char="-"/>
            </a:pPr>
            <a:r>
              <a:rPr lang="en-US" dirty="0" smtClean="0"/>
              <a:t> Trivial 			       - Ambiguous </a:t>
            </a:r>
          </a:p>
          <a:p>
            <a:pPr lvl="1">
              <a:buFontTx/>
              <a:buChar char="-"/>
            </a:pPr>
            <a:r>
              <a:rPr lang="en-US" dirty="0" smtClean="0"/>
              <a:t> Irrelevant difficulty    		       - Flaws benefitting testwise candidates</a:t>
            </a:r>
          </a:p>
          <a:p>
            <a:pPr lvl="1">
              <a:buFontTx/>
              <a:buChar char="-"/>
            </a:pPr>
            <a:r>
              <a:rPr lang="en-US" dirty="0" smtClean="0"/>
              <a:t> Low cognitive level		       - Window dressing</a:t>
            </a:r>
          </a:p>
          <a:p>
            <a:pPr lvl="1">
              <a:buFontTx/>
              <a:buChar char="-"/>
            </a:pPr>
            <a:r>
              <a:rPr lang="en-US" dirty="0" smtClean="0"/>
              <a:t> Extremely difficult or easy items     - Inflammatory, offensive or upsetting                                          </a:t>
            </a:r>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3400" y="762000"/>
            <a:ext cx="7924800" cy="533400"/>
          </a:xfrm>
        </p:spPr>
        <p:txBody>
          <a:bodyPr/>
          <a:lstStyle/>
          <a:p>
            <a:pPr eaLnBrk="1" hangingPunct="1"/>
            <a:r>
              <a:rPr lang="en-US" dirty="0" smtClean="0"/>
              <a:t>What constitutes a high-quality test item?</a:t>
            </a:r>
            <a:br>
              <a:rPr lang="en-US" dirty="0" smtClean="0"/>
            </a:br>
            <a:r>
              <a:rPr lang="en-US" dirty="0" smtClean="0"/>
              <a:t> </a:t>
            </a:r>
          </a:p>
        </p:txBody>
      </p:sp>
      <p:sp>
        <p:nvSpPr>
          <p:cNvPr id="661510" name="Rectangle 6"/>
          <p:cNvSpPr>
            <a:spLocks noChangeArrowheads="1"/>
          </p:cNvSpPr>
          <p:nvPr/>
        </p:nvSpPr>
        <p:spPr bwMode="auto">
          <a:xfrm>
            <a:off x="457200" y="5105400"/>
            <a:ext cx="8153400" cy="1219200"/>
          </a:xfrm>
          <a:prstGeom prst="rect">
            <a:avLst/>
          </a:prstGeom>
          <a:solidFill>
            <a:srgbClr val="000080"/>
          </a:solidFill>
          <a:ln w="9525" algn="ctr">
            <a:noFill/>
            <a:miter lim="800000"/>
            <a:headEnd/>
            <a:tailEnd/>
          </a:ln>
          <a:effectLst>
            <a:outerShdw dist="17961" dir="2700000" algn="ctr" rotWithShape="0">
              <a:schemeClr val="bg2">
                <a:alpha val="50000"/>
              </a:schemeClr>
            </a:outerShdw>
          </a:effectLst>
        </p:spPr>
        <p:txBody>
          <a:bodyPr anchor="ctr"/>
          <a:lstStyle/>
          <a:p>
            <a:r>
              <a:rPr lang="en-US" dirty="0" smtClean="0">
                <a:solidFill>
                  <a:schemeClr val="bg1"/>
                </a:solidFill>
              </a:rPr>
              <a:t>The principles of effective writing are well delineated. These principles, based on a consensus of the educational measurement of textbook authors and empirical research studies can be considered the ‘evidence-based’ principles of effective item writing.  </a:t>
            </a:r>
          </a:p>
        </p:txBody>
      </p:sp>
      <p:sp>
        <p:nvSpPr>
          <p:cNvPr id="8196" name="Rectangle 9"/>
          <p:cNvSpPr>
            <a:spLocks noChangeArrowheads="1"/>
          </p:cNvSpPr>
          <p:nvPr/>
        </p:nvSpPr>
        <p:spPr bwMode="auto">
          <a:xfrm>
            <a:off x="3200400" y="1219200"/>
            <a:ext cx="5638800" cy="369888"/>
          </a:xfrm>
          <a:prstGeom prst="rect">
            <a:avLst/>
          </a:prstGeom>
          <a:noFill/>
          <a:ln w="9525">
            <a:noFill/>
            <a:miter lim="800000"/>
            <a:headEnd/>
            <a:tailEnd/>
          </a:ln>
        </p:spPr>
        <p:txBody>
          <a:bodyPr>
            <a:spAutoFit/>
          </a:bodyPr>
          <a:lstStyle/>
          <a:p>
            <a:endParaRPr lang="en-GB" b="1" dirty="0"/>
          </a:p>
        </p:txBody>
      </p:sp>
      <p:sp>
        <p:nvSpPr>
          <p:cNvPr id="7174" name="Rectangle 10"/>
          <p:cNvSpPr>
            <a:spLocks noChangeArrowheads="1"/>
          </p:cNvSpPr>
          <p:nvPr/>
        </p:nvSpPr>
        <p:spPr bwMode="auto">
          <a:xfrm>
            <a:off x="685800" y="1189672"/>
            <a:ext cx="8153400" cy="1200329"/>
          </a:xfrm>
          <a:prstGeom prst="rect">
            <a:avLst/>
          </a:prstGeom>
          <a:noFill/>
          <a:ln w="9525">
            <a:noFill/>
            <a:miter lim="800000"/>
            <a:headEnd/>
            <a:tailEnd/>
          </a:ln>
        </p:spPr>
        <p:txBody>
          <a:bodyPr wrap="square">
            <a:spAutoFit/>
          </a:bodyPr>
          <a:lstStyle/>
          <a:p>
            <a:r>
              <a:rPr lang="en-US" dirty="0" smtClean="0"/>
              <a:t>The ideal item assesses appropriate content accurately, consistently and fairly</a:t>
            </a:r>
          </a:p>
          <a:p>
            <a:endParaRPr lang="en-US" dirty="0" smtClean="0"/>
          </a:p>
          <a:p>
            <a:r>
              <a:rPr lang="en-US" b="1" dirty="0" smtClean="0"/>
              <a:t>Testing Tenants: Focus on Measurement </a:t>
            </a:r>
          </a:p>
          <a:p>
            <a:endParaRPr lang="en-US" dirty="0" smtClean="0"/>
          </a:p>
        </p:txBody>
      </p:sp>
      <p:grpSp>
        <p:nvGrpSpPr>
          <p:cNvPr id="31" name="Group 30"/>
          <p:cNvGrpSpPr/>
          <p:nvPr/>
        </p:nvGrpSpPr>
        <p:grpSpPr>
          <a:xfrm>
            <a:off x="6019800" y="1677121"/>
            <a:ext cx="2485060" cy="2285279"/>
            <a:chOff x="3329470" y="2286360"/>
            <a:chExt cx="2485060" cy="2285279"/>
          </a:xfrm>
        </p:grpSpPr>
        <p:grpSp>
          <p:nvGrpSpPr>
            <p:cNvPr id="11" name="Group 10"/>
            <p:cNvGrpSpPr/>
            <p:nvPr/>
          </p:nvGrpSpPr>
          <p:grpSpPr>
            <a:xfrm>
              <a:off x="4075063" y="2286360"/>
              <a:ext cx="993874" cy="993874"/>
              <a:chOff x="1903362" y="359"/>
              <a:chExt cx="993874" cy="993874"/>
            </a:xfrm>
          </p:grpSpPr>
          <p:sp>
            <p:nvSpPr>
              <p:cNvPr id="28" name="Oval 27"/>
              <p:cNvSpPr/>
              <p:nvPr/>
            </p:nvSpPr>
            <p:spPr>
              <a:xfrm>
                <a:off x="1903362" y="359"/>
                <a:ext cx="993874" cy="993874"/>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9" name="Oval 4"/>
              <p:cNvSpPr/>
              <p:nvPr/>
            </p:nvSpPr>
            <p:spPr>
              <a:xfrm>
                <a:off x="2048912" y="145908"/>
                <a:ext cx="702774" cy="7027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Validity</a:t>
                </a:r>
                <a:endParaRPr lang="en-US" sz="1200" kern="1200" dirty="0"/>
              </a:p>
            </p:txBody>
          </p:sp>
        </p:grpSp>
        <p:grpSp>
          <p:nvGrpSpPr>
            <p:cNvPr id="13" name="Group 12"/>
            <p:cNvGrpSpPr/>
            <p:nvPr/>
          </p:nvGrpSpPr>
          <p:grpSpPr>
            <a:xfrm>
              <a:off x="4773352" y="3290751"/>
              <a:ext cx="335432" cy="263575"/>
              <a:chOff x="2601651" y="1004750"/>
              <a:chExt cx="335432" cy="263575"/>
            </a:xfrm>
          </p:grpSpPr>
          <p:sp>
            <p:nvSpPr>
              <p:cNvPr id="26" name="Right Arrow 25"/>
              <p:cNvSpPr/>
              <p:nvPr/>
            </p:nvSpPr>
            <p:spPr>
              <a:xfrm rot="3600000">
                <a:off x="2637579" y="968822"/>
                <a:ext cx="263575" cy="335432"/>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7" name="Right Arrow 6"/>
              <p:cNvSpPr/>
              <p:nvPr/>
            </p:nvSpPr>
            <p:spPr>
              <a:xfrm rot="3600000">
                <a:off x="2657347" y="1001669"/>
                <a:ext cx="184503" cy="2012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p:txBody>
          </p:sp>
        </p:grpSp>
        <p:grpSp>
          <p:nvGrpSpPr>
            <p:cNvPr id="14" name="Group 13"/>
            <p:cNvGrpSpPr/>
            <p:nvPr/>
          </p:nvGrpSpPr>
          <p:grpSpPr>
            <a:xfrm>
              <a:off x="4820656" y="3577765"/>
              <a:ext cx="993874" cy="993874"/>
              <a:chOff x="2648955" y="1291764"/>
              <a:chExt cx="993874" cy="993874"/>
            </a:xfrm>
          </p:grpSpPr>
          <p:sp>
            <p:nvSpPr>
              <p:cNvPr id="24" name="Oval 23"/>
              <p:cNvSpPr/>
              <p:nvPr/>
            </p:nvSpPr>
            <p:spPr>
              <a:xfrm>
                <a:off x="2648955" y="1291764"/>
                <a:ext cx="993874" cy="993874"/>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Oval 8"/>
              <p:cNvSpPr/>
              <p:nvPr/>
            </p:nvSpPr>
            <p:spPr>
              <a:xfrm>
                <a:off x="2794505" y="1437313"/>
                <a:ext cx="702774" cy="7027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Reliability</a:t>
                </a:r>
                <a:endParaRPr lang="en-US" sz="1200" kern="1200" dirty="0"/>
              </a:p>
            </p:txBody>
          </p:sp>
        </p:grpSp>
        <p:grpSp>
          <p:nvGrpSpPr>
            <p:cNvPr id="15" name="Group 14"/>
            <p:cNvGrpSpPr/>
            <p:nvPr/>
          </p:nvGrpSpPr>
          <p:grpSpPr>
            <a:xfrm>
              <a:off x="4447673" y="3906986"/>
              <a:ext cx="263575" cy="335432"/>
              <a:chOff x="2275972" y="1620985"/>
              <a:chExt cx="263575" cy="335432"/>
            </a:xfrm>
          </p:grpSpPr>
          <p:sp>
            <p:nvSpPr>
              <p:cNvPr id="22" name="Right Arrow 21"/>
              <p:cNvSpPr/>
              <p:nvPr/>
            </p:nvSpPr>
            <p:spPr>
              <a:xfrm rot="10800000">
                <a:off x="2275972" y="1620985"/>
                <a:ext cx="263575" cy="335432"/>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3" name="Right Arrow 10"/>
              <p:cNvSpPr/>
              <p:nvPr/>
            </p:nvSpPr>
            <p:spPr>
              <a:xfrm rot="21600000">
                <a:off x="2355044" y="1688071"/>
                <a:ext cx="184503" cy="2012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p:txBody>
          </p:sp>
        </p:grpSp>
        <p:grpSp>
          <p:nvGrpSpPr>
            <p:cNvPr id="16" name="Group 15"/>
            <p:cNvGrpSpPr/>
            <p:nvPr/>
          </p:nvGrpSpPr>
          <p:grpSpPr>
            <a:xfrm>
              <a:off x="3329470" y="3577765"/>
              <a:ext cx="993874" cy="993874"/>
              <a:chOff x="1157769" y="1291764"/>
              <a:chExt cx="993874" cy="993874"/>
            </a:xfrm>
          </p:grpSpPr>
          <p:sp>
            <p:nvSpPr>
              <p:cNvPr id="20" name="Oval 19"/>
              <p:cNvSpPr/>
              <p:nvPr/>
            </p:nvSpPr>
            <p:spPr>
              <a:xfrm>
                <a:off x="1157769" y="1291764"/>
                <a:ext cx="993874" cy="993874"/>
              </a:xfrm>
              <a:prstGeom prst="ellips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Oval 12"/>
              <p:cNvSpPr/>
              <p:nvPr/>
            </p:nvSpPr>
            <p:spPr>
              <a:xfrm>
                <a:off x="1303319" y="1437313"/>
                <a:ext cx="702774" cy="7027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Fairness</a:t>
                </a:r>
                <a:endParaRPr lang="en-US" sz="1200" kern="1200" dirty="0"/>
              </a:p>
            </p:txBody>
          </p:sp>
        </p:grpSp>
        <p:grpSp>
          <p:nvGrpSpPr>
            <p:cNvPr id="17" name="Group 16"/>
            <p:cNvGrpSpPr/>
            <p:nvPr/>
          </p:nvGrpSpPr>
          <p:grpSpPr>
            <a:xfrm>
              <a:off x="4027758" y="3303672"/>
              <a:ext cx="335432" cy="263575"/>
              <a:chOff x="1856057" y="1017671"/>
              <a:chExt cx="335432" cy="263575"/>
            </a:xfrm>
          </p:grpSpPr>
          <p:sp>
            <p:nvSpPr>
              <p:cNvPr id="18" name="Right Arrow 17"/>
              <p:cNvSpPr/>
              <p:nvPr/>
            </p:nvSpPr>
            <p:spPr>
              <a:xfrm rot="18000000">
                <a:off x="1891985" y="981743"/>
                <a:ext cx="263575" cy="335432"/>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9" name="Right Arrow 14"/>
              <p:cNvSpPr/>
              <p:nvPr/>
            </p:nvSpPr>
            <p:spPr>
              <a:xfrm rot="18000000">
                <a:off x="1911753" y="1083068"/>
                <a:ext cx="184503" cy="2012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p:txBody>
          </p:sp>
        </p:grpSp>
      </p:grpSp>
      <p:sp>
        <p:nvSpPr>
          <p:cNvPr id="32" name="Rectangle 31"/>
          <p:cNvSpPr/>
          <p:nvPr/>
        </p:nvSpPr>
        <p:spPr>
          <a:xfrm>
            <a:off x="533400" y="2133600"/>
            <a:ext cx="7882286" cy="2862322"/>
          </a:xfrm>
          <a:prstGeom prst="rect">
            <a:avLst/>
          </a:prstGeom>
        </p:spPr>
        <p:txBody>
          <a:bodyPr wrap="none">
            <a:spAutoFit/>
          </a:bodyPr>
          <a:lstStyle/>
          <a:p>
            <a:pPr lvl="1"/>
            <a:r>
              <a:rPr lang="en-US" i="1" dirty="0" smtClean="0"/>
              <a:t>- How well item measures the subject matter</a:t>
            </a:r>
          </a:p>
          <a:p>
            <a:pPr lvl="1"/>
            <a:r>
              <a:rPr lang="en-US" i="1" dirty="0" smtClean="0"/>
              <a:t>- Whether  the items address what the successful </a:t>
            </a:r>
          </a:p>
          <a:p>
            <a:pPr marL="630238" lvl="1"/>
            <a:r>
              <a:rPr lang="en-US" i="1" dirty="0" smtClean="0"/>
              <a:t>candidates need to know</a:t>
            </a:r>
          </a:p>
          <a:p>
            <a:pPr lvl="1">
              <a:buFontTx/>
              <a:buChar char="-"/>
            </a:pPr>
            <a:r>
              <a:rPr lang="en-US" i="1" dirty="0" smtClean="0"/>
              <a:t> What the incorrect answers are measuring </a:t>
            </a:r>
          </a:p>
          <a:p>
            <a:pPr lvl="1">
              <a:buFontTx/>
              <a:buChar char="-"/>
            </a:pPr>
            <a:endParaRPr lang="en-US" i="1" dirty="0" smtClean="0"/>
          </a:p>
          <a:p>
            <a:pPr lvl="1"/>
            <a:r>
              <a:rPr lang="en-US" i="1" dirty="0" smtClean="0"/>
              <a:t>+ Are the items clearly written and unambiguous</a:t>
            </a:r>
          </a:p>
          <a:p>
            <a:pPr lvl="1"/>
            <a:r>
              <a:rPr lang="en-US" i="1" dirty="0" smtClean="0"/>
              <a:t>+ Does the item include content relevant to testing</a:t>
            </a:r>
          </a:p>
          <a:p>
            <a:pPr lvl="1"/>
            <a:endParaRPr lang="en-US" i="1" dirty="0" smtClean="0"/>
          </a:p>
          <a:p>
            <a:pPr lvl="1">
              <a:buFont typeface="Wingdings" pitchFamily="2" charset="2"/>
              <a:buChar char="§"/>
            </a:pPr>
            <a:r>
              <a:rPr lang="en-US" i="1" dirty="0" smtClean="0"/>
              <a:t> Is the wording of the item free from sensitive issues</a:t>
            </a:r>
          </a:p>
          <a:p>
            <a:pPr lvl="1">
              <a:buFont typeface="Wingdings" pitchFamily="2" charset="2"/>
              <a:buChar char="§"/>
            </a:pPr>
            <a:r>
              <a:rPr lang="en-US" i="1" dirty="0" smtClean="0"/>
              <a:t> Is the content of the item causing invalid differences between groups </a:t>
            </a: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3400" y="762000"/>
            <a:ext cx="7924800" cy="533400"/>
          </a:xfrm>
        </p:spPr>
        <p:txBody>
          <a:bodyPr/>
          <a:lstStyle/>
          <a:p>
            <a:pPr eaLnBrk="1" hangingPunct="1"/>
            <a:r>
              <a:rPr lang="en-US" dirty="0" smtClean="0"/>
              <a:t>Item writing is both an art and science</a:t>
            </a:r>
            <a:br>
              <a:rPr lang="en-US" dirty="0" smtClean="0"/>
            </a:br>
            <a:r>
              <a:rPr lang="en-US" dirty="0" smtClean="0"/>
              <a:t/>
            </a:r>
            <a:br>
              <a:rPr lang="en-US" dirty="0" smtClean="0"/>
            </a:br>
            <a:r>
              <a:rPr lang="en-US" dirty="0" smtClean="0"/>
              <a:t> </a:t>
            </a:r>
          </a:p>
        </p:txBody>
      </p:sp>
      <p:sp>
        <p:nvSpPr>
          <p:cNvPr id="661510" name="Rectangle 6"/>
          <p:cNvSpPr>
            <a:spLocks noChangeArrowheads="1"/>
          </p:cNvSpPr>
          <p:nvPr/>
        </p:nvSpPr>
        <p:spPr bwMode="auto">
          <a:xfrm>
            <a:off x="457200" y="5105400"/>
            <a:ext cx="8153400" cy="1219200"/>
          </a:xfrm>
          <a:prstGeom prst="rect">
            <a:avLst/>
          </a:prstGeom>
          <a:solidFill>
            <a:srgbClr val="000080"/>
          </a:solidFill>
          <a:ln w="9525" algn="ctr">
            <a:noFill/>
            <a:miter lim="800000"/>
            <a:headEnd/>
            <a:tailEnd/>
          </a:ln>
          <a:effectLst>
            <a:outerShdw dist="17961" dir="2700000" algn="ctr" rotWithShape="0">
              <a:schemeClr val="bg2">
                <a:alpha val="50000"/>
              </a:schemeClr>
            </a:outerShdw>
          </a:effectLst>
        </p:spPr>
        <p:txBody>
          <a:bodyPr anchor="ctr"/>
          <a:lstStyle/>
          <a:p>
            <a:r>
              <a:rPr lang="en-US" dirty="0" smtClean="0">
                <a:solidFill>
                  <a:schemeClr val="bg1"/>
                </a:solidFill>
              </a:rPr>
              <a:t>The creation of effective test items designed to measure content at an appropriate cognitive level is a nontrivial skill, requiring a great deal of professional time and effort from content experts and test developers. </a:t>
            </a:r>
          </a:p>
          <a:p>
            <a:endParaRPr lang="en-US" dirty="0" smtClean="0">
              <a:solidFill>
                <a:schemeClr val="bg1"/>
              </a:solidFill>
            </a:endParaRPr>
          </a:p>
        </p:txBody>
      </p:sp>
      <p:sp>
        <p:nvSpPr>
          <p:cNvPr id="8196" name="Rectangle 9"/>
          <p:cNvSpPr>
            <a:spLocks noChangeArrowheads="1"/>
          </p:cNvSpPr>
          <p:nvPr/>
        </p:nvSpPr>
        <p:spPr bwMode="auto">
          <a:xfrm>
            <a:off x="3200400" y="1219200"/>
            <a:ext cx="5638800" cy="369888"/>
          </a:xfrm>
          <a:prstGeom prst="rect">
            <a:avLst/>
          </a:prstGeom>
          <a:noFill/>
          <a:ln w="9525">
            <a:noFill/>
            <a:miter lim="800000"/>
            <a:headEnd/>
            <a:tailEnd/>
          </a:ln>
        </p:spPr>
        <p:txBody>
          <a:bodyPr>
            <a:spAutoFit/>
          </a:bodyPr>
          <a:lstStyle/>
          <a:p>
            <a:endParaRPr lang="en-GB" b="1" dirty="0"/>
          </a:p>
        </p:txBody>
      </p:sp>
      <p:sp>
        <p:nvSpPr>
          <p:cNvPr id="7174" name="Rectangle 10"/>
          <p:cNvSpPr>
            <a:spLocks noChangeArrowheads="1"/>
          </p:cNvSpPr>
          <p:nvPr/>
        </p:nvSpPr>
        <p:spPr bwMode="auto">
          <a:xfrm>
            <a:off x="685800" y="1189672"/>
            <a:ext cx="8153400" cy="3416320"/>
          </a:xfrm>
          <a:prstGeom prst="rect">
            <a:avLst/>
          </a:prstGeom>
          <a:noFill/>
          <a:ln w="9525">
            <a:noFill/>
            <a:miter lim="800000"/>
            <a:headEnd/>
            <a:tailEnd/>
          </a:ln>
        </p:spPr>
        <p:txBody>
          <a:bodyPr wrap="square">
            <a:spAutoFit/>
          </a:bodyPr>
          <a:lstStyle/>
          <a:p>
            <a:endParaRPr lang="en-US" dirty="0" smtClean="0"/>
          </a:p>
          <a:p>
            <a:r>
              <a:rPr lang="en-US" dirty="0" smtClean="0"/>
              <a:t>The art of item writing:</a:t>
            </a:r>
          </a:p>
          <a:p>
            <a:endParaRPr lang="en-US" dirty="0" smtClean="0"/>
          </a:p>
          <a:p>
            <a:pPr lvl="1"/>
            <a:r>
              <a:rPr lang="en-US" dirty="0" smtClean="0"/>
              <a:t>Understanding the eligibility requirements to sit for the test</a:t>
            </a:r>
          </a:p>
          <a:p>
            <a:pPr lvl="1"/>
            <a:r>
              <a:rPr lang="en-US" dirty="0" smtClean="0"/>
              <a:t>Skillful application of item writing principles to the content</a:t>
            </a:r>
          </a:p>
          <a:p>
            <a:pPr lvl="1"/>
            <a:r>
              <a:rPr lang="en-US" dirty="0" smtClean="0"/>
              <a:t>Creativity</a:t>
            </a:r>
          </a:p>
          <a:p>
            <a:pPr lvl="1"/>
            <a:endParaRPr lang="en-US" dirty="0" smtClean="0"/>
          </a:p>
          <a:p>
            <a:pPr marL="0" lvl="1"/>
            <a:r>
              <a:rPr lang="en-US" dirty="0" smtClean="0"/>
              <a:t>The science of item writing:</a:t>
            </a:r>
          </a:p>
          <a:p>
            <a:pPr lvl="1"/>
            <a:endParaRPr lang="en-US" dirty="0" smtClean="0"/>
          </a:p>
          <a:p>
            <a:pPr lvl="1"/>
            <a:r>
              <a:rPr lang="en-US" dirty="0" smtClean="0"/>
              <a:t>Knowledge of item writing techniques</a:t>
            </a:r>
          </a:p>
          <a:p>
            <a:pPr lvl="1"/>
            <a:r>
              <a:rPr lang="en-US" dirty="0" smtClean="0"/>
              <a:t>The ability to follow item writing best practices</a:t>
            </a:r>
          </a:p>
          <a:p>
            <a:pPr lvl="1"/>
            <a:r>
              <a:rPr lang="en-US" dirty="0" smtClean="0"/>
              <a:t>A sense of how item writing fits into the test development process.</a:t>
            </a:r>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33400" y="762000"/>
            <a:ext cx="7924800" cy="533400"/>
          </a:xfrm>
        </p:spPr>
        <p:txBody>
          <a:bodyPr/>
          <a:lstStyle/>
          <a:p>
            <a:pPr eaLnBrk="1" hangingPunct="1"/>
            <a:r>
              <a:rPr lang="en-US" dirty="0" smtClean="0"/>
              <a:t>Effective items are created, edited, reviewed, and analyzed </a:t>
            </a:r>
            <a:br>
              <a:rPr lang="en-US" dirty="0" smtClean="0"/>
            </a:br>
            <a:r>
              <a:rPr lang="en-US" dirty="0" smtClean="0"/>
              <a:t/>
            </a:r>
            <a:br>
              <a:rPr lang="en-US" dirty="0" smtClean="0"/>
            </a:br>
            <a:r>
              <a:rPr lang="en-US" dirty="0" smtClean="0"/>
              <a:t> </a:t>
            </a:r>
          </a:p>
        </p:txBody>
      </p:sp>
      <p:sp>
        <p:nvSpPr>
          <p:cNvPr id="661510" name="Rectangle 6"/>
          <p:cNvSpPr>
            <a:spLocks noChangeArrowheads="1"/>
          </p:cNvSpPr>
          <p:nvPr/>
        </p:nvSpPr>
        <p:spPr bwMode="auto">
          <a:xfrm>
            <a:off x="457200" y="5181600"/>
            <a:ext cx="8153400" cy="1219200"/>
          </a:xfrm>
          <a:prstGeom prst="rect">
            <a:avLst/>
          </a:prstGeom>
          <a:solidFill>
            <a:srgbClr val="000080"/>
          </a:solidFill>
          <a:ln w="9525" algn="ctr">
            <a:noFill/>
            <a:miter lim="800000"/>
            <a:headEnd/>
            <a:tailEnd/>
          </a:ln>
          <a:effectLst>
            <a:outerShdw dist="17961" dir="2700000" algn="ctr" rotWithShape="0">
              <a:schemeClr val="bg2">
                <a:alpha val="50000"/>
              </a:schemeClr>
            </a:outerShdw>
          </a:effectLst>
        </p:spPr>
        <p:txBody>
          <a:bodyPr anchor="ctr"/>
          <a:lstStyle/>
          <a:p>
            <a:r>
              <a:rPr lang="en-US" dirty="0" smtClean="0">
                <a:solidFill>
                  <a:schemeClr val="bg1"/>
                </a:solidFill>
              </a:rPr>
              <a:t>It is nearly impossible to estimate how an item will perform until it is actually used in a test. Item analysis provides information on what type of items tend to work well and what types tend not to work well in a particular test. </a:t>
            </a:r>
          </a:p>
          <a:p>
            <a:endParaRPr lang="en-US" dirty="0" smtClean="0">
              <a:solidFill>
                <a:schemeClr val="bg1"/>
              </a:solidFill>
            </a:endParaRPr>
          </a:p>
        </p:txBody>
      </p:sp>
      <p:sp>
        <p:nvSpPr>
          <p:cNvPr id="8196" name="Rectangle 9"/>
          <p:cNvSpPr>
            <a:spLocks noChangeArrowheads="1"/>
          </p:cNvSpPr>
          <p:nvPr/>
        </p:nvSpPr>
        <p:spPr bwMode="auto">
          <a:xfrm>
            <a:off x="3200400" y="1219200"/>
            <a:ext cx="5638800" cy="369888"/>
          </a:xfrm>
          <a:prstGeom prst="rect">
            <a:avLst/>
          </a:prstGeom>
          <a:noFill/>
          <a:ln w="9525">
            <a:noFill/>
            <a:miter lim="800000"/>
            <a:headEnd/>
            <a:tailEnd/>
          </a:ln>
        </p:spPr>
        <p:txBody>
          <a:bodyPr>
            <a:spAutoFit/>
          </a:bodyPr>
          <a:lstStyle/>
          <a:p>
            <a:endParaRPr lang="en-GB" b="1" dirty="0"/>
          </a:p>
        </p:txBody>
      </p:sp>
      <p:sp>
        <p:nvSpPr>
          <p:cNvPr id="6" name="Rectangle 10"/>
          <p:cNvSpPr>
            <a:spLocks noChangeArrowheads="1"/>
          </p:cNvSpPr>
          <p:nvPr/>
        </p:nvSpPr>
        <p:spPr bwMode="auto">
          <a:xfrm>
            <a:off x="685800" y="914400"/>
            <a:ext cx="8153400" cy="5632311"/>
          </a:xfrm>
          <a:prstGeom prst="rect">
            <a:avLst/>
          </a:prstGeom>
          <a:noFill/>
          <a:ln w="9525">
            <a:noFill/>
            <a:miter lim="800000"/>
            <a:headEnd/>
            <a:tailEnd/>
          </a:ln>
        </p:spPr>
        <p:txBody>
          <a:bodyPr wrap="square">
            <a:spAutoFit/>
          </a:bodyPr>
          <a:lstStyle/>
          <a:p>
            <a:endParaRPr lang="en-US" dirty="0" smtClean="0"/>
          </a:p>
          <a:p>
            <a:r>
              <a:rPr lang="en-US" dirty="0" smtClean="0"/>
              <a:t>Characteristics and traits of effective item writers:</a:t>
            </a:r>
          </a:p>
          <a:p>
            <a:r>
              <a:rPr lang="en-US" dirty="0" smtClean="0"/>
              <a:t>	 - Content expertise	 -  Writing skills</a:t>
            </a:r>
          </a:p>
          <a:p>
            <a:endParaRPr lang="en-US" dirty="0" smtClean="0"/>
          </a:p>
          <a:p>
            <a:r>
              <a:rPr lang="en-US" dirty="0" smtClean="0"/>
              <a:t>Effective item writers are trained not born:</a:t>
            </a:r>
          </a:p>
          <a:p>
            <a:r>
              <a:rPr lang="en-US" dirty="0" smtClean="0"/>
              <a:t>	 - Unique skill and must be learned and practiced</a:t>
            </a:r>
          </a:p>
          <a:p>
            <a:r>
              <a:rPr lang="en-US" dirty="0" smtClean="0"/>
              <a:t>	 - Extensive knowledge of evidence-based item writing principles</a:t>
            </a:r>
          </a:p>
          <a:p>
            <a:endParaRPr lang="en-US" dirty="0" smtClean="0"/>
          </a:p>
          <a:p>
            <a:r>
              <a:rPr lang="en-US" dirty="0" smtClean="0"/>
              <a:t>Item editing is a craft which improve the quality of item:</a:t>
            </a:r>
          </a:p>
          <a:p>
            <a:pPr lvl="1"/>
            <a:r>
              <a:rPr lang="en-US" dirty="0" smtClean="0"/>
              <a:t>	- Improves the appearance, readability and fairness</a:t>
            </a:r>
          </a:p>
          <a:p>
            <a:pPr lvl="1"/>
            <a:r>
              <a:rPr lang="en-US" dirty="0" smtClean="0"/>
              <a:t>       - Item writer and professional editor work as a team</a:t>
            </a:r>
          </a:p>
          <a:p>
            <a:pPr marL="0" lvl="1"/>
            <a:endParaRPr lang="en-US" dirty="0" smtClean="0"/>
          </a:p>
          <a:p>
            <a:pPr marL="0" lvl="1"/>
            <a:r>
              <a:rPr lang="en-US" dirty="0" smtClean="0"/>
              <a:t>Item review by expert group to verify that</a:t>
            </a:r>
          </a:p>
          <a:p>
            <a:pPr marL="0" lvl="1"/>
            <a:r>
              <a:rPr lang="en-US" dirty="0" smtClean="0"/>
              <a:t>	- It assesses appropriate and important information and is accurate</a:t>
            </a:r>
          </a:p>
          <a:p>
            <a:pPr marL="0" lvl="1"/>
            <a:r>
              <a:rPr lang="en-US" dirty="0" smtClean="0"/>
              <a:t>	- Keyed answer is absolutely correct</a:t>
            </a:r>
          </a:p>
          <a:p>
            <a:pPr marL="0" lvl="1"/>
            <a:endParaRPr lang="en-US" dirty="0" smtClean="0"/>
          </a:p>
          <a:p>
            <a:pPr marL="0" lvl="1"/>
            <a:r>
              <a:rPr lang="en-US" dirty="0" smtClean="0"/>
              <a:t>	</a:t>
            </a:r>
            <a:endParaRPr lang="en-US" b="1" dirty="0" smtClean="0"/>
          </a:p>
          <a:p>
            <a:endParaRPr lang="en-US" dirty="0" smtClean="0"/>
          </a:p>
          <a:p>
            <a:endParaRPr lang="en-US" dirty="0" smtClean="0"/>
          </a:p>
          <a:p>
            <a:endParaRPr lang="en-US" dirty="0" smtClean="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362200" y="3352800"/>
            <a:ext cx="3962400" cy="7921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2000" b="1" dirty="0" smtClean="0">
                <a:solidFill>
                  <a:schemeClr val="tx2"/>
                </a:solidFill>
                <a:latin typeface="+mj-lt"/>
                <a:ea typeface="+mj-ea"/>
                <a:cs typeface="+mj-cs"/>
              </a:rPr>
              <a:t>Thank you.</a:t>
            </a:r>
            <a:endParaRPr kumimoji="0" lang="en-US" sz="2000" b="1" i="0" u="none" strike="noStrike" kern="1200" cap="none" spc="0" normalizeH="0" baseline="0" noProof="0" dirty="0" smtClean="0">
              <a:ln>
                <a:noFill/>
              </a:ln>
              <a:solidFill>
                <a:schemeClr val="tx2"/>
              </a:solidFill>
              <a:effectLst/>
              <a:uLnTx/>
              <a:uFillTx/>
              <a:latin typeface="+mj-lt"/>
              <a:ea typeface="+mj-ea"/>
              <a:cs typeface="+mj-cs"/>
            </a:endParaRP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PPT-General">
  <a:themeElements>
    <a:clrScheme name="Prometric">
      <a:dk1>
        <a:sysClr val="windowText" lastClr="000000"/>
      </a:dk1>
      <a:lt1>
        <a:sysClr val="window" lastClr="FFFFFF"/>
      </a:lt1>
      <a:dk2>
        <a:srgbClr val="709E32"/>
      </a:dk2>
      <a:lt2>
        <a:srgbClr val="D3D1A0"/>
      </a:lt2>
      <a:accent1>
        <a:srgbClr val="709E32"/>
      </a:accent1>
      <a:accent2>
        <a:srgbClr val="D3D1A0"/>
      </a:accent2>
      <a:accent3>
        <a:srgbClr val="44687D"/>
      </a:accent3>
      <a:accent4>
        <a:srgbClr val="000000"/>
      </a:accent4>
      <a:accent5>
        <a:srgbClr val="000000"/>
      </a:accent5>
      <a:accent6>
        <a:srgbClr val="000000"/>
      </a:accent6>
      <a:hlink>
        <a:srgbClr val="000000"/>
      </a:hlink>
      <a:folHlink>
        <a:srgbClr val="000000"/>
      </a:folHlink>
    </a:clrScheme>
    <a:fontScheme name="Prometric">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PPT-General</Template>
  <TotalTime>40454</TotalTime>
  <Words>401</Words>
  <Application>Microsoft Office PowerPoint</Application>
  <PresentationFormat>On-screen Show (4:3)</PresentationFormat>
  <Paragraphs>70</Paragraphs>
  <Slides>6</Slides>
  <Notes>3</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PPT-General</vt:lpstr>
      <vt:lpstr>High Quality Items for High Stake Tests</vt:lpstr>
      <vt:lpstr>Consequences of using flawed test items</vt:lpstr>
      <vt:lpstr>What constitutes a high-quality test item?  </vt:lpstr>
      <vt:lpstr>Item writing is both an art and science   </vt:lpstr>
      <vt:lpstr>Effective items are created, edited, reviewed, and analyzed    </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Development Solutions</dc:title>
  <dc:creator>william.burnham</dc:creator>
  <cp:lastModifiedBy>Sanjiv.Kumar</cp:lastModifiedBy>
  <cp:revision>748</cp:revision>
  <cp:lastPrinted>2013-11-15T13:52:54Z</cp:lastPrinted>
  <dcterms:created xsi:type="dcterms:W3CDTF">2012-05-15T14:59:03Z</dcterms:created>
  <dcterms:modified xsi:type="dcterms:W3CDTF">2015-11-16T05:38:12Z</dcterms:modified>
</cp:coreProperties>
</file>